
<file path=[Content_Types].xml><?xml version="1.0" encoding="utf-8"?>
<Types xmlns="http://schemas.openxmlformats.org/package/2006/content-types">
  <Default Extension="fntdata" ContentType="application/x-fontdata"/>
  <Default Extension="jfif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0" r:id="rId3"/>
    <p:sldId id="282" r:id="rId4"/>
    <p:sldId id="259" r:id="rId5"/>
    <p:sldId id="260" r:id="rId6"/>
    <p:sldId id="283" r:id="rId7"/>
    <p:sldId id="284" r:id="rId8"/>
    <p:sldId id="285" r:id="rId9"/>
    <p:sldId id="261" r:id="rId10"/>
    <p:sldId id="262" r:id="rId11"/>
    <p:sldId id="288" r:id="rId12"/>
    <p:sldId id="263" r:id="rId13"/>
    <p:sldId id="286" r:id="rId14"/>
    <p:sldId id="295" r:id="rId15"/>
    <p:sldId id="290" r:id="rId16"/>
    <p:sldId id="289" r:id="rId17"/>
    <p:sldId id="291" r:id="rId18"/>
    <p:sldId id="292" r:id="rId19"/>
    <p:sldId id="293" r:id="rId20"/>
    <p:sldId id="294" r:id="rId21"/>
    <p:sldId id="296" r:id="rId22"/>
    <p:sldId id="297" r:id="rId23"/>
    <p:sldId id="287" r:id="rId24"/>
    <p:sldId id="265" r:id="rId25"/>
    <p:sldId id="298" r:id="rId26"/>
    <p:sldId id="268" r:id="rId27"/>
  </p:sldIdLst>
  <p:sldSz cx="18288000" cy="10287000"/>
  <p:notesSz cx="6858000" cy="9144000"/>
  <p:embeddedFontLst>
    <p:embeddedFont>
      <p:font typeface="Bahnschrift" panose="020B0502040204020203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Ubuntu" panose="020B0504030602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hbhEhXKTSD6V75ik4X8ae/TcS5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79A1BF"/>
    <a:srgbClr val="B171D4"/>
    <a:srgbClr val="4EBC9D"/>
    <a:srgbClr val="F28383"/>
    <a:srgbClr val="F9B458"/>
    <a:srgbClr val="99BCBF"/>
    <a:srgbClr val="EB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4FFFF3-AD38-4727-BA6A-636747385C40}">
  <a:tblStyle styleId="{3A4FFFF3-AD38-4727-BA6A-636747385C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710" autoAdjust="0"/>
  </p:normalViewPr>
  <p:slideViewPr>
    <p:cSldViewPr snapToGrid="0">
      <p:cViewPr varScale="1">
        <p:scale>
          <a:sx n="52" d="100"/>
          <a:sy n="52" d="100"/>
        </p:scale>
        <p:origin x="749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0C0BF-3913-4CAC-BB21-96C3F54EDC45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B9DFB-6E6B-429C-B9CC-69E6529FF6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410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464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235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465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855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4581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388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6418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302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635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826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937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730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2707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71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683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7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103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0.xml"/><Relationship Id="rId4" Type="http://schemas.openxmlformats.org/officeDocument/2006/relationships/slide" Target="slid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-4503713" y="-4629074"/>
            <a:ext cx="7835660" cy="7870782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558E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14735336" y="6041559"/>
            <a:ext cx="8518024" cy="855620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1"/>
          <p:cNvSpPr txBox="1"/>
          <p:nvPr/>
        </p:nvSpPr>
        <p:spPr>
          <a:xfrm>
            <a:off x="3000302" y="6885842"/>
            <a:ext cx="150245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558ED5"/>
                </a:solidFill>
                <a:latin typeface="Ubuntu"/>
                <a:sym typeface="Ubuntu"/>
              </a:rPr>
              <a:t>Online Streaming Platform</a:t>
            </a:r>
            <a:endParaRPr sz="8000" dirty="0">
              <a:solidFill>
                <a:srgbClr val="558ED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27A1E-4FCC-98FA-7D5D-D938117CEBAE}"/>
              </a:ext>
            </a:extLst>
          </p:cNvPr>
          <p:cNvSpPr txBox="1"/>
          <p:nvPr/>
        </p:nvSpPr>
        <p:spPr>
          <a:xfrm>
            <a:off x="1618400" y="697232"/>
            <a:ext cx="1591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Bahnschrift" panose="020B0502040204020203" pitchFamily="34" charset="0"/>
              </a:rPr>
              <a:t>Bangladesh University of Business and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E775-9E8C-4E66-0D51-D77454D46044}"/>
              </a:ext>
            </a:extLst>
          </p:cNvPr>
          <p:cNvSpPr txBox="1"/>
          <p:nvPr/>
        </p:nvSpPr>
        <p:spPr>
          <a:xfrm>
            <a:off x="6180688" y="6041559"/>
            <a:ext cx="5926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Bahnschrift" panose="020B0502040204020203" pitchFamily="34" charset="0"/>
              </a:rPr>
              <a:t>A Presentation on </a:t>
            </a:r>
          </a:p>
        </p:txBody>
      </p:sp>
      <p:sp>
        <p:nvSpPr>
          <p:cNvPr id="6" name="Google Shape;93;p1">
            <a:extLst>
              <a:ext uri="{FF2B5EF4-FFF2-40B4-BE49-F238E27FC236}">
                <a16:creationId xmlns:a16="http://schemas.microsoft.com/office/drawing/2014/main" id="{E0A0AA35-26CD-32AD-D342-D9B5C92191F4}"/>
              </a:ext>
            </a:extLst>
          </p:cNvPr>
          <p:cNvSpPr txBox="1"/>
          <p:nvPr/>
        </p:nvSpPr>
        <p:spPr>
          <a:xfrm>
            <a:off x="6806222" y="8047688"/>
            <a:ext cx="497774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28383"/>
                </a:solidFill>
                <a:latin typeface="Ubuntu"/>
                <a:sym typeface="Ubuntu"/>
              </a:rPr>
              <a:t>“Cine-</a:t>
            </a:r>
            <a:r>
              <a:rPr lang="en-US" sz="6000" b="1" dirty="0" err="1">
                <a:solidFill>
                  <a:srgbClr val="F28383"/>
                </a:solidFill>
                <a:latin typeface="Ubuntu"/>
                <a:sym typeface="Ubuntu"/>
              </a:rPr>
              <a:t>Bilash</a:t>
            </a:r>
            <a:r>
              <a:rPr lang="en-US" sz="6000" b="1" dirty="0">
                <a:solidFill>
                  <a:srgbClr val="F28383"/>
                </a:solidFill>
                <a:latin typeface="Ubuntu"/>
                <a:sym typeface="Ubuntu"/>
              </a:rPr>
              <a:t>”</a:t>
            </a:r>
            <a:endParaRPr sz="6000" dirty="0">
              <a:solidFill>
                <a:srgbClr val="F2838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44703-FDDD-E444-D818-4F8BFA35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092" y="1620562"/>
            <a:ext cx="3379813" cy="4341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 txBox="1"/>
          <p:nvPr/>
        </p:nvSpPr>
        <p:spPr>
          <a:xfrm>
            <a:off x="1191923" y="836980"/>
            <a:ext cx="9931001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 dirty="0">
                <a:solidFill>
                  <a:srgbClr val="4EBC9D"/>
                </a:solidFill>
                <a:latin typeface="Ubuntu"/>
                <a:ea typeface="Ubuntu"/>
                <a:cs typeface="Ubuntu"/>
                <a:sym typeface="Ubuntu"/>
              </a:rPr>
              <a:t>6. Proposed Model</a:t>
            </a:r>
            <a:endParaRPr dirty="0">
              <a:solidFill>
                <a:srgbClr val="4EBC9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12CC2-F28E-3C87-9C2D-857947C102C7}"/>
              </a:ext>
            </a:extLst>
          </p:cNvPr>
          <p:cNvSpPr txBox="1"/>
          <p:nvPr/>
        </p:nvSpPr>
        <p:spPr>
          <a:xfrm>
            <a:off x="2866030" y="3357349"/>
            <a:ext cx="14310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better understanding we have divided the proposed Model into two section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[5]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4C286-3E3F-28AD-171A-7A8AC18F765C}"/>
              </a:ext>
            </a:extLst>
          </p:cNvPr>
          <p:cNvSpPr txBox="1"/>
          <p:nvPr/>
        </p:nvSpPr>
        <p:spPr>
          <a:xfrm>
            <a:off x="4136468" y="4558725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UML Diagram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6DDEEC-1B57-B2E7-42B9-9A7143F0F1FB}"/>
              </a:ext>
            </a:extLst>
          </p:cNvPr>
          <p:cNvSpPr txBox="1"/>
          <p:nvPr/>
        </p:nvSpPr>
        <p:spPr>
          <a:xfrm>
            <a:off x="4136468" y="7031244"/>
            <a:ext cx="28696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6166D-F3DF-D2FB-7D4D-D68BA14E5044}"/>
              </a:ext>
            </a:extLst>
          </p:cNvPr>
          <p:cNvSpPr txBox="1"/>
          <p:nvPr/>
        </p:nvSpPr>
        <p:spPr>
          <a:xfrm>
            <a:off x="4930312" y="5175326"/>
            <a:ext cx="3785011" cy="1481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17" name="Google Shape;236;p10">
            <a:extLst>
              <a:ext uri="{FF2B5EF4-FFF2-40B4-BE49-F238E27FC236}">
                <a16:creationId xmlns:a16="http://schemas.microsoft.com/office/drawing/2014/main" id="{4207F33C-05B9-50BB-D7F2-461FC8BB6F1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6577" t="3374" r="26223" b="7347"/>
          <a:stretch/>
        </p:blipFill>
        <p:spPr>
          <a:xfrm>
            <a:off x="14504164" y="6344877"/>
            <a:ext cx="3783836" cy="394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CD1A9F-2EDA-10BF-DC5A-8F4A7D9B62FE}"/>
              </a:ext>
            </a:extLst>
          </p:cNvPr>
          <p:cNvSpPr txBox="1"/>
          <p:nvPr/>
        </p:nvSpPr>
        <p:spPr>
          <a:xfrm>
            <a:off x="3081501" y="9198742"/>
            <a:ext cx="467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- 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1827C-2320-C5A8-E557-612C5598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9" y="1542196"/>
            <a:ext cx="7740562" cy="7397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0D1B9F-8517-B1A2-9A5C-849518EE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82" y="1542196"/>
            <a:ext cx="8120418" cy="7397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767564-6F2B-B864-EB37-2909EF46516C}"/>
              </a:ext>
            </a:extLst>
          </p:cNvPr>
          <p:cNvSpPr txBox="1"/>
          <p:nvPr/>
        </p:nvSpPr>
        <p:spPr>
          <a:xfrm>
            <a:off x="11750104" y="9198741"/>
            <a:ext cx="45496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Activity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B04AA-9F16-7050-31B5-4035CAECA252}"/>
              </a:ext>
            </a:extLst>
          </p:cNvPr>
          <p:cNvSpPr txBox="1"/>
          <p:nvPr/>
        </p:nvSpPr>
        <p:spPr>
          <a:xfrm>
            <a:off x="6226059" y="239804"/>
            <a:ext cx="78309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4EBC9D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6.1 </a:t>
            </a:r>
            <a:r>
              <a:rPr lang="en-US" sz="6600" b="1" u="sng" dirty="0">
                <a:solidFill>
                  <a:srgbClr val="4EBC9D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UML DIAGRAM </a:t>
            </a:r>
          </a:p>
        </p:txBody>
      </p:sp>
    </p:spTree>
    <p:extLst>
      <p:ext uri="{BB962C8B-B14F-4D97-AF65-F5344CB8AC3E}">
        <p14:creationId xmlns:p14="http://schemas.microsoft.com/office/powerpoint/2010/main" val="160776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0B23F0-30BD-5BA3-DCED-141598F6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10" y="-200954"/>
            <a:ext cx="17042348" cy="10287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2C60D0-4A9E-3470-B9AB-8F0758A80794}"/>
              </a:ext>
            </a:extLst>
          </p:cNvPr>
          <p:cNvSpPr txBox="1"/>
          <p:nvPr/>
        </p:nvSpPr>
        <p:spPr>
          <a:xfrm>
            <a:off x="6053934" y="9479200"/>
            <a:ext cx="29562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ER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A0527-461B-7734-A89F-3D18EB67C65E}"/>
              </a:ext>
            </a:extLst>
          </p:cNvPr>
          <p:cNvSpPr txBox="1"/>
          <p:nvPr/>
        </p:nvSpPr>
        <p:spPr>
          <a:xfrm>
            <a:off x="6228155" y="200954"/>
            <a:ext cx="70436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6.2 </a:t>
            </a:r>
            <a:r>
              <a:rPr lang="en-US" sz="6600" b="1" u="sng" dirty="0">
                <a:solidFill>
                  <a:schemeClr val="accent6">
                    <a:lumMod val="75000"/>
                  </a:schemeClr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ER DIAGRAM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2A566D-97CD-2821-6E5E-0AFB3E4845E4}"/>
              </a:ext>
            </a:extLst>
          </p:cNvPr>
          <p:cNvSpPr txBox="1"/>
          <p:nvPr/>
        </p:nvSpPr>
        <p:spPr>
          <a:xfrm>
            <a:off x="975490" y="730467"/>
            <a:ext cx="14542014" cy="1118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 dirty="0">
                <a:solidFill>
                  <a:srgbClr val="558ED5"/>
                </a:solidFill>
                <a:latin typeface="Ubuntu"/>
                <a:ea typeface="Ubuntu"/>
                <a:cs typeface="Ubuntu"/>
                <a:sym typeface="Ubuntu"/>
              </a:rPr>
              <a:t>7. Implementation &amp; Result Analysis</a:t>
            </a:r>
            <a:endParaRPr lang="en-US" sz="6500" dirty="0">
              <a:solidFill>
                <a:srgbClr val="558ED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4E591-FBB6-FB2C-877D-A94900743CFF}"/>
              </a:ext>
            </a:extLst>
          </p:cNvPr>
          <p:cNvSpPr txBox="1"/>
          <p:nvPr/>
        </p:nvSpPr>
        <p:spPr>
          <a:xfrm>
            <a:off x="2397935" y="2519415"/>
            <a:ext cx="12599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better understanding we have divided the Implementation &amp; Result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into Three part:</a:t>
            </a:r>
          </a:p>
        </p:txBody>
      </p:sp>
      <p:sp>
        <p:nvSpPr>
          <p:cNvPr id="24" name="Google Shape;159;p6">
            <a:extLst>
              <a:ext uri="{FF2B5EF4-FFF2-40B4-BE49-F238E27FC236}">
                <a16:creationId xmlns:a16="http://schemas.microsoft.com/office/drawing/2014/main" id="{C0AC6114-5EBB-892D-7F82-1B119CF9013B}"/>
              </a:ext>
            </a:extLst>
          </p:cNvPr>
          <p:cNvSpPr/>
          <p:nvPr/>
        </p:nvSpPr>
        <p:spPr>
          <a:xfrm>
            <a:off x="1769870" y="4429863"/>
            <a:ext cx="3868220" cy="3781157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79A1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9;p6">
            <a:extLst>
              <a:ext uri="{FF2B5EF4-FFF2-40B4-BE49-F238E27FC236}">
                <a16:creationId xmlns:a16="http://schemas.microsoft.com/office/drawing/2014/main" id="{58BA4ED4-A7CD-8415-7FC2-845ED710E9CB}"/>
              </a:ext>
            </a:extLst>
          </p:cNvPr>
          <p:cNvSpPr/>
          <p:nvPr/>
        </p:nvSpPr>
        <p:spPr>
          <a:xfrm>
            <a:off x="7070129" y="4346270"/>
            <a:ext cx="3868220" cy="3781157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8DF734-370F-963F-EA17-31E33EEE06EE}"/>
              </a:ext>
            </a:extLst>
          </p:cNvPr>
          <p:cNvSpPr txBox="1"/>
          <p:nvPr/>
        </p:nvSpPr>
        <p:spPr>
          <a:xfrm>
            <a:off x="2049392" y="5889553"/>
            <a:ext cx="330917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Front End</a:t>
            </a:r>
            <a:endParaRPr lang="en-US" sz="5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AF2CA6-764D-338D-5F45-B931D5E35BF6}"/>
              </a:ext>
            </a:extLst>
          </p:cNvPr>
          <p:cNvSpPr txBox="1"/>
          <p:nvPr/>
        </p:nvSpPr>
        <p:spPr>
          <a:xfrm>
            <a:off x="7488380" y="5805961"/>
            <a:ext cx="30317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Back End</a:t>
            </a:r>
            <a:endParaRPr lang="en-US" sz="5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3" name="Google Shape;159;p6">
            <a:extLst>
              <a:ext uri="{FF2B5EF4-FFF2-40B4-BE49-F238E27FC236}">
                <a16:creationId xmlns:a16="http://schemas.microsoft.com/office/drawing/2014/main" id="{E28334AD-A3C4-7773-B32C-DF34B40A9B89}"/>
              </a:ext>
            </a:extLst>
          </p:cNvPr>
          <p:cNvSpPr/>
          <p:nvPr/>
        </p:nvSpPr>
        <p:spPr>
          <a:xfrm>
            <a:off x="12491917" y="4267198"/>
            <a:ext cx="3868220" cy="3781157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022E8B-8D0E-2419-075F-0B1084B51592}"/>
              </a:ext>
            </a:extLst>
          </p:cNvPr>
          <p:cNvSpPr txBox="1"/>
          <p:nvPr/>
        </p:nvSpPr>
        <p:spPr>
          <a:xfrm>
            <a:off x="12843231" y="5726889"/>
            <a:ext cx="327477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Database</a:t>
            </a:r>
            <a:endParaRPr lang="en-US" sz="5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12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2A566D-97CD-2821-6E5E-0AFB3E4845E4}"/>
              </a:ext>
            </a:extLst>
          </p:cNvPr>
          <p:cNvSpPr txBox="1"/>
          <p:nvPr/>
        </p:nvSpPr>
        <p:spPr>
          <a:xfrm>
            <a:off x="3106552" y="4280844"/>
            <a:ext cx="13912207" cy="1481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92D050"/>
                </a:solidFill>
                <a:latin typeface="Ubuntu"/>
                <a:ea typeface="Ubuntu"/>
                <a:cs typeface="Ubuntu"/>
                <a:sym typeface="Ubuntu"/>
              </a:rPr>
              <a:t>7.1 Front End &amp; Back End</a:t>
            </a:r>
            <a:endParaRPr lang="en-US" sz="8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85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94D4BC-8362-7BDE-B5B8-DBCBE9BC720E}"/>
              </a:ext>
            </a:extLst>
          </p:cNvPr>
          <p:cNvSpPr txBox="1"/>
          <p:nvPr/>
        </p:nvSpPr>
        <p:spPr>
          <a:xfrm>
            <a:off x="1619851" y="8911987"/>
            <a:ext cx="6327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Registration Page Front 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6004C-EE2C-1EBC-CF2E-B017CBBC2473}"/>
              </a:ext>
            </a:extLst>
          </p:cNvPr>
          <p:cNvSpPr txBox="1"/>
          <p:nvPr/>
        </p:nvSpPr>
        <p:spPr>
          <a:xfrm>
            <a:off x="10538345" y="8911987"/>
            <a:ext cx="6284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Registration Page Back 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F3234-629B-2EAE-2518-B62F712EB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56" y="1869743"/>
            <a:ext cx="8447964" cy="6573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B70C3-DAFA-8AFB-C8A7-627D876D1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646" y="1869743"/>
            <a:ext cx="8447964" cy="65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8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8E95F-C785-996A-E8E1-BA26FCBE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44" y="1752031"/>
            <a:ext cx="8441664" cy="6782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D49D3D-D88E-DBFC-37B0-70BDE421D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593" y="1752031"/>
            <a:ext cx="8441664" cy="6782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94D4BC-8362-7BDE-B5B8-DBCBE9BC720E}"/>
              </a:ext>
            </a:extLst>
          </p:cNvPr>
          <p:cNvSpPr txBox="1"/>
          <p:nvPr/>
        </p:nvSpPr>
        <p:spPr>
          <a:xfrm>
            <a:off x="2033516" y="8911988"/>
            <a:ext cx="5323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Home Page Front 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6004C-EE2C-1EBC-CF2E-B017CBBC2473}"/>
              </a:ext>
            </a:extLst>
          </p:cNvPr>
          <p:cNvSpPr txBox="1"/>
          <p:nvPr/>
        </p:nvSpPr>
        <p:spPr>
          <a:xfrm>
            <a:off x="11152495" y="8911988"/>
            <a:ext cx="5280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Home Page Back End</a:t>
            </a:r>
          </a:p>
        </p:txBody>
      </p:sp>
    </p:spTree>
    <p:extLst>
      <p:ext uri="{BB962C8B-B14F-4D97-AF65-F5344CB8AC3E}">
        <p14:creationId xmlns:p14="http://schemas.microsoft.com/office/powerpoint/2010/main" val="1744305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94D4BC-8362-7BDE-B5B8-DBCBE9BC720E}"/>
              </a:ext>
            </a:extLst>
          </p:cNvPr>
          <p:cNvSpPr txBox="1"/>
          <p:nvPr/>
        </p:nvSpPr>
        <p:spPr>
          <a:xfrm>
            <a:off x="2033516" y="8911988"/>
            <a:ext cx="5323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Video Page Front 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6004C-EE2C-1EBC-CF2E-B017CBBC2473}"/>
              </a:ext>
            </a:extLst>
          </p:cNvPr>
          <p:cNvSpPr txBox="1"/>
          <p:nvPr/>
        </p:nvSpPr>
        <p:spPr>
          <a:xfrm>
            <a:off x="11152495" y="8911988"/>
            <a:ext cx="5280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Video Page Back 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5B120-20D8-9771-433A-55BA02E4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0" y="1828799"/>
            <a:ext cx="8038531" cy="6605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066DD-1B5E-F234-D946-1730811DB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170" y="1828799"/>
            <a:ext cx="8611737" cy="66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9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94D4BC-8362-7BDE-B5B8-DBCBE9BC720E}"/>
              </a:ext>
            </a:extLst>
          </p:cNvPr>
          <p:cNvSpPr txBox="1"/>
          <p:nvPr/>
        </p:nvSpPr>
        <p:spPr>
          <a:xfrm>
            <a:off x="2033516" y="8911988"/>
            <a:ext cx="5484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Genres Page Front 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6004C-EE2C-1EBC-CF2E-B017CBBC2473}"/>
              </a:ext>
            </a:extLst>
          </p:cNvPr>
          <p:cNvSpPr txBox="1"/>
          <p:nvPr/>
        </p:nvSpPr>
        <p:spPr>
          <a:xfrm>
            <a:off x="11152495" y="8911988"/>
            <a:ext cx="5440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Genres Page Back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8247C-1774-29FE-6300-9BBAFB54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19" y="1787857"/>
            <a:ext cx="8338782" cy="6646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C254F1-4F24-05F4-9C6C-786CE1ACD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829" y="1787858"/>
            <a:ext cx="8338782" cy="664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82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94D4BC-8362-7BDE-B5B8-DBCBE9BC720E}"/>
              </a:ext>
            </a:extLst>
          </p:cNvPr>
          <p:cNvSpPr txBox="1"/>
          <p:nvPr/>
        </p:nvSpPr>
        <p:spPr>
          <a:xfrm>
            <a:off x="2033516" y="8911988"/>
            <a:ext cx="5118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Blog Page Front 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6004C-EE2C-1EBC-CF2E-B017CBBC2473}"/>
              </a:ext>
            </a:extLst>
          </p:cNvPr>
          <p:cNvSpPr txBox="1"/>
          <p:nvPr/>
        </p:nvSpPr>
        <p:spPr>
          <a:xfrm>
            <a:off x="11152495" y="8911988"/>
            <a:ext cx="5075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– Blog Page Back 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6C187-97DA-7974-438D-1364F68B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5" y="1801504"/>
            <a:ext cx="8557146" cy="6619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E5916-CCF1-EEA6-084E-E2B4DFF11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125" y="1801504"/>
            <a:ext cx="8379725" cy="661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76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5"/>
          <p:cNvGrpSpPr/>
          <p:nvPr/>
        </p:nvGrpSpPr>
        <p:grpSpPr>
          <a:xfrm>
            <a:off x="-379924" y="3939856"/>
            <a:ext cx="19047848" cy="6590517"/>
            <a:chOff x="0" y="-57150"/>
            <a:chExt cx="5016717" cy="1735774"/>
          </a:xfrm>
        </p:grpSpPr>
        <p:sp>
          <p:nvSpPr>
            <p:cNvPr id="304" name="Google Shape;304;p15"/>
            <p:cNvSpPr/>
            <p:nvPr/>
          </p:nvSpPr>
          <p:spPr>
            <a:xfrm>
              <a:off x="0" y="0"/>
              <a:ext cx="5016717" cy="1678624"/>
            </a:xfrm>
            <a:custGeom>
              <a:avLst/>
              <a:gdLst/>
              <a:ahLst/>
              <a:cxnLst/>
              <a:rect l="l" t="t" r="r" b="b"/>
              <a:pathLst>
                <a:path w="5016717" h="1678624" extrusionOk="0">
                  <a:moveTo>
                    <a:pt x="0" y="0"/>
                  </a:moveTo>
                  <a:lnTo>
                    <a:pt x="5016717" y="0"/>
                  </a:lnTo>
                  <a:lnTo>
                    <a:pt x="5016717" y="1678624"/>
                  </a:lnTo>
                  <a:lnTo>
                    <a:pt x="0" y="1678624"/>
                  </a:lnTo>
                  <a:close/>
                </a:path>
              </a:pathLst>
            </a:custGeom>
            <a:solidFill>
              <a:srgbClr val="99BCBF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05" name="Google Shape;305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15"/>
          <p:cNvGrpSpPr/>
          <p:nvPr/>
        </p:nvGrpSpPr>
        <p:grpSpPr>
          <a:xfrm>
            <a:off x="605522" y="5774418"/>
            <a:ext cx="3317083" cy="875553"/>
            <a:chOff x="0" y="-29718"/>
            <a:chExt cx="4422777" cy="1167403"/>
          </a:xfrm>
        </p:grpSpPr>
        <p:sp>
          <p:nvSpPr>
            <p:cNvPr id="307" name="Google Shape;307;p15"/>
            <p:cNvSpPr txBox="1"/>
            <p:nvPr/>
          </p:nvSpPr>
          <p:spPr>
            <a:xfrm>
              <a:off x="24976" y="-29718"/>
              <a:ext cx="4397801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Md. </a:t>
              </a:r>
              <a:r>
                <a:rPr lang="en-US" sz="2800" b="1" i="0" u="none" strike="noStrike" cap="none" dirty="0" err="1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Rashadul</a:t>
              </a: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 Islam</a:t>
              </a:r>
              <a:endParaRPr sz="1600" dirty="0"/>
            </a:p>
          </p:txBody>
        </p:sp>
        <p:sp>
          <p:nvSpPr>
            <p:cNvPr id="308" name="Google Shape;308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Ubuntu"/>
                  <a:sym typeface="Ubuntu"/>
                </a:rPr>
                <a:t>Id: 19202103169</a:t>
              </a:r>
              <a:endParaRPr dirty="0"/>
            </a:p>
          </p:txBody>
        </p:sp>
      </p:grpSp>
      <p:grpSp>
        <p:nvGrpSpPr>
          <p:cNvPr id="315" name="Google Shape;315;p15"/>
          <p:cNvGrpSpPr/>
          <p:nvPr/>
        </p:nvGrpSpPr>
        <p:grpSpPr>
          <a:xfrm>
            <a:off x="4084534" y="5799249"/>
            <a:ext cx="3660641" cy="921857"/>
            <a:chOff x="-377064" y="-91457"/>
            <a:chExt cx="4880855" cy="1229142"/>
          </a:xfrm>
        </p:grpSpPr>
        <p:sp>
          <p:nvSpPr>
            <p:cNvPr id="316" name="Google Shape;316;p15"/>
            <p:cNvSpPr txBox="1"/>
            <p:nvPr/>
          </p:nvSpPr>
          <p:spPr>
            <a:xfrm>
              <a:off x="-377064" y="-91457"/>
              <a:ext cx="4880855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Md. Faysal Mahmud</a:t>
              </a:r>
              <a:endParaRPr sz="1600" dirty="0"/>
            </a:p>
          </p:txBody>
        </p:sp>
        <p:sp>
          <p:nvSpPr>
            <p:cNvPr id="317" name="Google Shape;317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Id: 19202103174</a:t>
              </a:r>
              <a:endParaRPr dirty="0"/>
            </a:p>
          </p:txBody>
        </p:sp>
      </p:grpSp>
      <p:grpSp>
        <p:nvGrpSpPr>
          <p:cNvPr id="324" name="Google Shape;324;p15"/>
          <p:cNvGrpSpPr/>
          <p:nvPr/>
        </p:nvGrpSpPr>
        <p:grpSpPr>
          <a:xfrm>
            <a:off x="7750207" y="5802874"/>
            <a:ext cx="3046287" cy="860408"/>
            <a:chOff x="0" y="-9525"/>
            <a:chExt cx="4061716" cy="1147210"/>
          </a:xfrm>
        </p:grpSpPr>
        <p:sp>
          <p:nvSpPr>
            <p:cNvPr id="325" name="Google Shape;325;p15"/>
            <p:cNvSpPr txBox="1"/>
            <p:nvPr/>
          </p:nvSpPr>
          <p:spPr>
            <a:xfrm>
              <a:off x="411040" y="-9525"/>
              <a:ext cx="3239636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Sadia sultana</a:t>
              </a:r>
              <a:endParaRPr sz="1600" dirty="0"/>
            </a:p>
          </p:txBody>
        </p:sp>
        <p:sp>
          <p:nvSpPr>
            <p:cNvPr id="326" name="Google Shape;326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Id: 19202103184</a:t>
              </a:r>
              <a:endParaRPr dirty="0"/>
            </a:p>
          </p:txBody>
        </p:sp>
      </p:grpSp>
      <p:grpSp>
        <p:nvGrpSpPr>
          <p:cNvPr id="333" name="Google Shape;333;p15"/>
          <p:cNvGrpSpPr/>
          <p:nvPr/>
        </p:nvGrpSpPr>
        <p:grpSpPr>
          <a:xfrm>
            <a:off x="11243851" y="5847704"/>
            <a:ext cx="3046287" cy="860408"/>
            <a:chOff x="0" y="-9525"/>
            <a:chExt cx="4061716" cy="1147210"/>
          </a:xfrm>
        </p:grpSpPr>
        <p:sp>
          <p:nvSpPr>
            <p:cNvPr id="334" name="Google Shape;334;p15"/>
            <p:cNvSpPr txBox="1"/>
            <p:nvPr/>
          </p:nvSpPr>
          <p:spPr>
            <a:xfrm>
              <a:off x="411040" y="-9525"/>
              <a:ext cx="3239636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Dipa Rani</a:t>
              </a:r>
              <a:endParaRPr sz="1600" dirty="0"/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Id: 19202103201</a:t>
              </a:r>
              <a:endParaRPr dirty="0"/>
            </a:p>
          </p:txBody>
        </p:sp>
      </p:grpSp>
      <p:pic>
        <p:nvPicPr>
          <p:cNvPr id="336" name="Google Shape;33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16316" y="62075"/>
            <a:ext cx="1762543" cy="188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1682" y="7787051"/>
            <a:ext cx="1762543" cy="1889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15"/>
          <p:cNvGrpSpPr/>
          <p:nvPr/>
        </p:nvGrpSpPr>
        <p:grpSpPr>
          <a:xfrm>
            <a:off x="2155403" y="320897"/>
            <a:ext cx="13944600" cy="1733893"/>
            <a:chOff x="0" y="1539513"/>
            <a:chExt cx="18592800" cy="2311855"/>
          </a:xfrm>
        </p:grpSpPr>
        <p:sp>
          <p:nvSpPr>
            <p:cNvPr id="339" name="Google Shape;339;p15"/>
            <p:cNvSpPr txBox="1"/>
            <p:nvPr/>
          </p:nvSpPr>
          <p:spPr>
            <a:xfrm>
              <a:off x="0" y="1539513"/>
              <a:ext cx="18592800" cy="1292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 b="1" i="0" u="none" strike="noStrike" cap="none" dirty="0">
                  <a:solidFill>
                    <a:srgbClr val="F28383"/>
                  </a:solidFill>
                  <a:latin typeface="Ubuntu"/>
                  <a:ea typeface="Ubuntu"/>
                  <a:cs typeface="Ubuntu"/>
                  <a:sym typeface="Ubuntu"/>
                </a:rPr>
                <a:t>Team : Diagon-Alley</a:t>
              </a:r>
              <a:endParaRPr lang="en-US" sz="7000" dirty="0">
                <a:solidFill>
                  <a:srgbClr val="F28383"/>
                </a:solidFill>
              </a:endParaRPr>
            </a:p>
          </p:txBody>
        </p:sp>
        <p:sp>
          <p:nvSpPr>
            <p:cNvPr id="340" name="Google Shape;340;p15"/>
            <p:cNvSpPr txBox="1"/>
            <p:nvPr/>
          </p:nvSpPr>
          <p:spPr>
            <a:xfrm>
              <a:off x="1081471" y="2866483"/>
              <a:ext cx="16429859" cy="9848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sng" strike="noStrike" cap="none" dirty="0">
                  <a:solidFill>
                    <a:srgbClr val="99BCBF"/>
                  </a:solidFill>
                  <a:latin typeface="Ubuntu"/>
                  <a:ea typeface="Ubuntu"/>
                  <a:cs typeface="Ubuntu"/>
                  <a:sym typeface="Ubuntu"/>
                </a:rPr>
                <a:t>Team Members</a:t>
              </a:r>
              <a:endParaRPr sz="4000" dirty="0">
                <a:solidFill>
                  <a:srgbClr val="99BCBF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6725409" y="7214931"/>
            <a:ext cx="451918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5000" b="1" dirty="0">
                <a:solidFill>
                  <a:schemeClr val="bg1"/>
                </a:solidFill>
                <a:latin typeface="Ubuntu"/>
                <a:ea typeface="Ubuntu"/>
                <a:cs typeface="Ubuntu"/>
                <a:sym typeface="Ubuntu"/>
              </a:rPr>
              <a:t>Supervised By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82053" y="7943249"/>
            <a:ext cx="5993898" cy="84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9958"/>
              </a:lnSpc>
            </a:pPr>
            <a:r>
              <a:rPr lang="en-US" sz="4500" b="1" dirty="0">
                <a:solidFill>
                  <a:schemeClr val="tx1"/>
                </a:solidFill>
                <a:latin typeface="Ubuntu"/>
                <a:sym typeface="Ubuntu"/>
              </a:rPr>
              <a:t>Mr. Ali </a:t>
            </a:r>
            <a:r>
              <a:rPr lang="en-US" sz="4500" b="1" dirty="0" err="1">
                <a:solidFill>
                  <a:schemeClr val="tx1"/>
                </a:solidFill>
                <a:latin typeface="Ubuntu"/>
                <a:sym typeface="Ubuntu"/>
              </a:rPr>
              <a:t>Azgar</a:t>
            </a:r>
            <a:endParaRPr lang="en-US" sz="45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80829" y="9262552"/>
            <a:ext cx="72083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9958"/>
              </a:lnSpc>
            </a:pPr>
            <a:r>
              <a:rPr lang="en-US" sz="4000" dirty="0">
                <a:solidFill>
                  <a:schemeClr val="tx1"/>
                </a:solidFill>
                <a:latin typeface="Ubuntu"/>
                <a:ea typeface="Ubuntu"/>
                <a:cs typeface="Ubuntu"/>
                <a:sym typeface="Ubuntu"/>
              </a:rPr>
              <a:t>Department of CSE, BUBT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977470" y="8622603"/>
            <a:ext cx="5993898" cy="76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9958"/>
              </a:lnSpc>
            </a:pPr>
            <a:r>
              <a:rPr lang="en-US" sz="4000" dirty="0">
                <a:solidFill>
                  <a:schemeClr val="tx1"/>
                </a:solidFill>
                <a:latin typeface="Ubuntu"/>
                <a:ea typeface="Ubuntu"/>
                <a:cs typeface="Ubuntu"/>
                <a:sym typeface="Ubuntu"/>
              </a:rPr>
              <a:t>Assistant Professor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341" name="Google Shape;341;p15"/>
          <p:cNvGrpSpPr/>
          <p:nvPr/>
        </p:nvGrpSpPr>
        <p:grpSpPr>
          <a:xfrm>
            <a:off x="762814" y="2769107"/>
            <a:ext cx="2979315" cy="2883701"/>
            <a:chOff x="1813" y="0"/>
            <a:chExt cx="809173" cy="812800"/>
          </a:xfrm>
        </p:grpSpPr>
        <p:sp>
          <p:nvSpPr>
            <p:cNvPr id="342" name="Google Shape;34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15"/>
          <p:cNvGrpSpPr/>
          <p:nvPr/>
        </p:nvGrpSpPr>
        <p:grpSpPr>
          <a:xfrm>
            <a:off x="883631" y="2880836"/>
            <a:ext cx="2743615" cy="2653692"/>
            <a:chOff x="8641" y="3545"/>
            <a:chExt cx="809173" cy="812800"/>
          </a:xfrm>
        </p:grpSpPr>
        <p:sp>
          <p:nvSpPr>
            <p:cNvPr id="345" name="Google Shape;345;p15"/>
            <p:cNvSpPr/>
            <p:nvPr/>
          </p:nvSpPr>
          <p:spPr>
            <a:xfrm>
              <a:off x="8641" y="3545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C3DB522-03ED-B03A-F24A-1484F6F24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55" y="2365774"/>
            <a:ext cx="3390840" cy="439019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6636221-D8F7-9472-378E-B82A6CEE4C2F}"/>
              </a:ext>
            </a:extLst>
          </p:cNvPr>
          <p:cNvGrpSpPr/>
          <p:nvPr/>
        </p:nvGrpSpPr>
        <p:grpSpPr>
          <a:xfrm>
            <a:off x="4293380" y="2803819"/>
            <a:ext cx="2979315" cy="2883701"/>
            <a:chOff x="4896550" y="2645269"/>
            <a:chExt cx="2979315" cy="2883701"/>
          </a:xfrm>
        </p:grpSpPr>
        <p:grpSp>
          <p:nvGrpSpPr>
            <p:cNvPr id="17" name="Google Shape;341;p15">
              <a:extLst>
                <a:ext uri="{FF2B5EF4-FFF2-40B4-BE49-F238E27FC236}">
                  <a16:creationId xmlns:a16="http://schemas.microsoft.com/office/drawing/2014/main" id="{82CA7DF0-F133-A855-7E67-B4E357B19C98}"/>
                </a:ext>
              </a:extLst>
            </p:cNvPr>
            <p:cNvGrpSpPr/>
            <p:nvPr/>
          </p:nvGrpSpPr>
          <p:grpSpPr>
            <a:xfrm>
              <a:off x="4896550" y="2645269"/>
              <a:ext cx="2979315" cy="2883701"/>
              <a:chOff x="1813" y="0"/>
              <a:chExt cx="809173" cy="812800"/>
            </a:xfrm>
          </p:grpSpPr>
          <p:sp>
            <p:nvSpPr>
              <p:cNvPr id="22" name="Google Shape;342;p15">
                <a:extLst>
                  <a:ext uri="{FF2B5EF4-FFF2-40B4-BE49-F238E27FC236}">
                    <a16:creationId xmlns:a16="http://schemas.microsoft.com/office/drawing/2014/main" id="{68C3DE06-46BA-BEEF-C90D-997E1F81AE60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B458"/>
              </a:solidFill>
              <a:ln w="47625" cap="flat" cmpd="sng">
                <a:solidFill>
                  <a:srgbClr val="33333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43;p15">
                <a:extLst>
                  <a:ext uri="{FF2B5EF4-FFF2-40B4-BE49-F238E27FC236}">
                    <a16:creationId xmlns:a16="http://schemas.microsoft.com/office/drawing/2014/main" id="{3A496BDF-E5FA-518D-AF6D-B32E6C92D8DB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" name="Google Shape;345;p15">
              <a:extLst>
                <a:ext uri="{FF2B5EF4-FFF2-40B4-BE49-F238E27FC236}">
                  <a16:creationId xmlns:a16="http://schemas.microsoft.com/office/drawing/2014/main" id="{A02006A5-A3D2-ED30-C45E-687794E33FB5}"/>
                </a:ext>
              </a:extLst>
            </p:cNvPr>
            <p:cNvSpPr/>
            <p:nvPr/>
          </p:nvSpPr>
          <p:spPr>
            <a:xfrm>
              <a:off x="5017367" y="2756998"/>
              <a:ext cx="2743615" cy="2653692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9B458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95003A-E5F7-55E0-6521-464A0696F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550" y="1614870"/>
            <a:ext cx="4077330" cy="529305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21EE25A-FE6C-C77A-A7CE-7394E589F4E7}"/>
              </a:ext>
            </a:extLst>
          </p:cNvPr>
          <p:cNvGrpSpPr/>
          <p:nvPr/>
        </p:nvGrpSpPr>
        <p:grpSpPr>
          <a:xfrm>
            <a:off x="7768640" y="2769107"/>
            <a:ext cx="2979315" cy="2883701"/>
            <a:chOff x="4896550" y="2645269"/>
            <a:chExt cx="2979315" cy="2883701"/>
          </a:xfrm>
          <a:solidFill>
            <a:srgbClr val="B171D4"/>
          </a:solidFill>
        </p:grpSpPr>
        <p:sp>
          <p:nvSpPr>
            <p:cNvPr id="28" name="Google Shape;342;p15">
              <a:extLst>
                <a:ext uri="{FF2B5EF4-FFF2-40B4-BE49-F238E27FC236}">
                  <a16:creationId xmlns:a16="http://schemas.microsoft.com/office/drawing/2014/main" id="{DA016543-C7AC-6FB0-0F34-2B41A585B7D0}"/>
                </a:ext>
              </a:extLst>
            </p:cNvPr>
            <p:cNvSpPr/>
            <p:nvPr/>
          </p:nvSpPr>
          <p:spPr>
            <a:xfrm>
              <a:off x="4896550" y="2645269"/>
              <a:ext cx="2979315" cy="2883701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pFill/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5;p15">
              <a:extLst>
                <a:ext uri="{FF2B5EF4-FFF2-40B4-BE49-F238E27FC236}">
                  <a16:creationId xmlns:a16="http://schemas.microsoft.com/office/drawing/2014/main" id="{AE182363-7D3A-EA52-C036-1E299DE5649B}"/>
                </a:ext>
              </a:extLst>
            </p:cNvPr>
            <p:cNvSpPr/>
            <p:nvPr/>
          </p:nvSpPr>
          <p:spPr>
            <a:xfrm>
              <a:off x="5017367" y="2756998"/>
              <a:ext cx="2743615" cy="2653692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pFill/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043060-AB9A-B0E5-A2CB-E8E6203C1316}"/>
              </a:ext>
            </a:extLst>
          </p:cNvPr>
          <p:cNvGrpSpPr/>
          <p:nvPr/>
        </p:nvGrpSpPr>
        <p:grpSpPr>
          <a:xfrm>
            <a:off x="11209748" y="2801115"/>
            <a:ext cx="2979315" cy="2883701"/>
            <a:chOff x="4896550" y="2645269"/>
            <a:chExt cx="2979315" cy="2883701"/>
          </a:xfrm>
          <a:solidFill>
            <a:srgbClr val="79A1BF"/>
          </a:solidFill>
        </p:grpSpPr>
        <p:sp>
          <p:nvSpPr>
            <p:cNvPr id="31" name="Google Shape;342;p15">
              <a:extLst>
                <a:ext uri="{FF2B5EF4-FFF2-40B4-BE49-F238E27FC236}">
                  <a16:creationId xmlns:a16="http://schemas.microsoft.com/office/drawing/2014/main" id="{DE027F76-7325-55E2-DE4E-98ADE70D93D7}"/>
                </a:ext>
              </a:extLst>
            </p:cNvPr>
            <p:cNvSpPr/>
            <p:nvPr/>
          </p:nvSpPr>
          <p:spPr>
            <a:xfrm>
              <a:off x="4896550" y="2645269"/>
              <a:ext cx="2979315" cy="2883701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pFill/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5;p15">
              <a:extLst>
                <a:ext uri="{FF2B5EF4-FFF2-40B4-BE49-F238E27FC236}">
                  <a16:creationId xmlns:a16="http://schemas.microsoft.com/office/drawing/2014/main" id="{4EBAA74C-F806-D525-4143-52D78E7476ED}"/>
                </a:ext>
              </a:extLst>
            </p:cNvPr>
            <p:cNvSpPr/>
            <p:nvPr/>
          </p:nvSpPr>
          <p:spPr>
            <a:xfrm>
              <a:off x="5017367" y="2756998"/>
              <a:ext cx="2743615" cy="2653692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pFill/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7E3389-C0A4-2B4C-7AC6-0D5C43EA45F4}"/>
              </a:ext>
            </a:extLst>
          </p:cNvPr>
          <p:cNvGrpSpPr/>
          <p:nvPr/>
        </p:nvGrpSpPr>
        <p:grpSpPr>
          <a:xfrm>
            <a:off x="14660168" y="2714996"/>
            <a:ext cx="2979315" cy="2883701"/>
            <a:chOff x="4896550" y="2645269"/>
            <a:chExt cx="2979315" cy="2883701"/>
          </a:xfrm>
          <a:solidFill>
            <a:schemeClr val="bg1">
              <a:lumMod val="65000"/>
            </a:schemeClr>
          </a:solidFill>
        </p:grpSpPr>
        <p:sp>
          <p:nvSpPr>
            <p:cNvPr id="34" name="Google Shape;342;p15">
              <a:extLst>
                <a:ext uri="{FF2B5EF4-FFF2-40B4-BE49-F238E27FC236}">
                  <a16:creationId xmlns:a16="http://schemas.microsoft.com/office/drawing/2014/main" id="{1013474F-9D41-8C52-FA80-8BBB3FC1870D}"/>
                </a:ext>
              </a:extLst>
            </p:cNvPr>
            <p:cNvSpPr/>
            <p:nvPr/>
          </p:nvSpPr>
          <p:spPr>
            <a:xfrm>
              <a:off x="4896550" y="2645269"/>
              <a:ext cx="2979315" cy="2883701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pFill/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5;p15">
              <a:extLst>
                <a:ext uri="{FF2B5EF4-FFF2-40B4-BE49-F238E27FC236}">
                  <a16:creationId xmlns:a16="http://schemas.microsoft.com/office/drawing/2014/main" id="{BC6B92B0-8AC6-14C4-A76E-5981C471EC69}"/>
                </a:ext>
              </a:extLst>
            </p:cNvPr>
            <p:cNvSpPr/>
            <p:nvPr/>
          </p:nvSpPr>
          <p:spPr>
            <a:xfrm>
              <a:off x="5017367" y="2756998"/>
              <a:ext cx="2743615" cy="2653692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grpFill/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F5BAC59-FB40-2D2E-3626-172918E3A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601" y="2620516"/>
            <a:ext cx="3698324" cy="4508488"/>
          </a:xfrm>
          <a:prstGeom prst="rect">
            <a:avLst/>
          </a:prstGeom>
        </p:spPr>
      </p:pic>
      <p:grpSp>
        <p:nvGrpSpPr>
          <p:cNvPr id="37" name="Google Shape;333;p15">
            <a:extLst>
              <a:ext uri="{FF2B5EF4-FFF2-40B4-BE49-F238E27FC236}">
                <a16:creationId xmlns:a16="http://schemas.microsoft.com/office/drawing/2014/main" id="{5168498C-B499-3AF8-F48A-A42A84842AB2}"/>
              </a:ext>
            </a:extLst>
          </p:cNvPr>
          <p:cNvGrpSpPr/>
          <p:nvPr/>
        </p:nvGrpSpPr>
        <p:grpSpPr>
          <a:xfrm>
            <a:off x="14167453" y="5802874"/>
            <a:ext cx="4069506" cy="847097"/>
            <a:chOff x="411040" y="-9525"/>
            <a:chExt cx="5426008" cy="1129462"/>
          </a:xfrm>
        </p:grpSpPr>
        <p:sp>
          <p:nvSpPr>
            <p:cNvPr id="38" name="Google Shape;334;p15">
              <a:extLst>
                <a:ext uri="{FF2B5EF4-FFF2-40B4-BE49-F238E27FC236}">
                  <a16:creationId xmlns:a16="http://schemas.microsoft.com/office/drawing/2014/main" id="{F3CD4231-76E3-7924-343B-7F0BFF574A70}"/>
                </a:ext>
              </a:extLst>
            </p:cNvPr>
            <p:cNvSpPr txBox="1"/>
            <p:nvPr/>
          </p:nvSpPr>
          <p:spPr>
            <a:xfrm>
              <a:off x="411040" y="-9525"/>
              <a:ext cx="5426008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 err="1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Latiful</a:t>
              </a: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 Islam </a:t>
              </a:r>
              <a:r>
                <a:rPr lang="en-US" sz="2800" b="1" i="0" u="none" strike="noStrike" cap="none" dirty="0" err="1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Shoisob</a:t>
              </a:r>
              <a:endParaRPr sz="1600" dirty="0"/>
            </a:p>
          </p:txBody>
        </p:sp>
        <p:sp>
          <p:nvSpPr>
            <p:cNvPr id="39" name="Google Shape;335;p15">
              <a:extLst>
                <a:ext uri="{FF2B5EF4-FFF2-40B4-BE49-F238E27FC236}">
                  <a16:creationId xmlns:a16="http://schemas.microsoft.com/office/drawing/2014/main" id="{98C56D9A-46D5-FA30-B526-FD1D3935658A}"/>
                </a:ext>
              </a:extLst>
            </p:cNvPr>
            <p:cNvSpPr txBox="1"/>
            <p:nvPr/>
          </p:nvSpPr>
          <p:spPr>
            <a:xfrm>
              <a:off x="1136513" y="529007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Id: 19202103162</a:t>
              </a:r>
              <a:endParaRPr dirty="0"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C6F6115-2E82-91B2-A686-CE65A9F4F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0794" y="2732244"/>
            <a:ext cx="2776656" cy="40237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CFA83-329C-6615-4CC2-00C732306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46315" y="2871899"/>
            <a:ext cx="3046287" cy="31581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E34192-0651-7FD9-7BAD-5EA7A455C644}"/>
              </a:ext>
            </a:extLst>
          </p:cNvPr>
          <p:cNvSpPr txBox="1"/>
          <p:nvPr/>
        </p:nvSpPr>
        <p:spPr>
          <a:xfrm>
            <a:off x="4572000" y="4756516"/>
            <a:ext cx="11095630" cy="1481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B171D4"/>
                </a:solidFill>
                <a:latin typeface="Ubuntu"/>
                <a:ea typeface="Ubuntu"/>
                <a:cs typeface="Ubuntu"/>
                <a:sym typeface="Ubuntu"/>
              </a:rPr>
              <a:t>7.2 Database Tables</a:t>
            </a:r>
            <a:endParaRPr lang="en-US" sz="8800" dirty="0">
              <a:solidFill>
                <a:srgbClr val="B171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142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574AC4-3867-D4FA-A8C1-658E6F3A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517" y="450238"/>
            <a:ext cx="10780966" cy="457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07BEC-7570-946B-CACC-CEF1D2DCB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517" y="4911484"/>
            <a:ext cx="10780966" cy="4368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244ADF-52EB-DB6C-B521-827EAB5AB251}"/>
              </a:ext>
            </a:extLst>
          </p:cNvPr>
          <p:cNvSpPr txBox="1"/>
          <p:nvPr/>
        </p:nvSpPr>
        <p:spPr>
          <a:xfrm>
            <a:off x="7151427" y="9280473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– Database Tables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84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7D614E-EDC9-9304-6C54-5888562B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97" y="1009935"/>
            <a:ext cx="12940405" cy="7028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B1247-E703-7D28-77F9-7ACDE6EC347C}"/>
              </a:ext>
            </a:extLst>
          </p:cNvPr>
          <p:cNvSpPr txBox="1"/>
          <p:nvPr/>
        </p:nvSpPr>
        <p:spPr>
          <a:xfrm>
            <a:off x="6851175" y="8403258"/>
            <a:ext cx="52680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–User Database Table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57958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2A566D-97CD-2821-6E5E-0AFB3E4845E4}"/>
              </a:ext>
            </a:extLst>
          </p:cNvPr>
          <p:cNvSpPr txBox="1"/>
          <p:nvPr/>
        </p:nvSpPr>
        <p:spPr>
          <a:xfrm>
            <a:off x="1662546" y="564805"/>
            <a:ext cx="8395854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>
                <a:solidFill>
                  <a:srgbClr val="F28383"/>
                </a:solidFill>
                <a:latin typeface="Ubuntu"/>
                <a:ea typeface="Ubuntu"/>
                <a:cs typeface="Ubuntu"/>
                <a:sym typeface="Ubuntu"/>
              </a:rPr>
              <a:t>8. System Users</a:t>
            </a:r>
            <a:endParaRPr lang="en-US" sz="8300" dirty="0">
              <a:solidFill>
                <a:srgbClr val="F28383"/>
              </a:solidFill>
            </a:endParaRPr>
          </a:p>
        </p:txBody>
      </p:sp>
      <p:grpSp>
        <p:nvGrpSpPr>
          <p:cNvPr id="158" name="Google Shape;158;p6"/>
          <p:cNvGrpSpPr/>
          <p:nvPr/>
        </p:nvGrpSpPr>
        <p:grpSpPr>
          <a:xfrm>
            <a:off x="15464941" y="-2248649"/>
            <a:ext cx="5098006" cy="5120857"/>
            <a:chOff x="1813" y="0"/>
            <a:chExt cx="809173" cy="812800"/>
          </a:xfrm>
        </p:grpSpPr>
        <p:sp>
          <p:nvSpPr>
            <p:cNvPr id="159" name="Google Shape;159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E833A2-FF85-85BF-3186-C53D1C1FB4C1}"/>
              </a:ext>
            </a:extLst>
          </p:cNvPr>
          <p:cNvSpPr txBox="1"/>
          <p:nvPr/>
        </p:nvSpPr>
        <p:spPr>
          <a:xfrm>
            <a:off x="2891467" y="5842117"/>
            <a:ext cx="11592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1A341-BEFF-48F1-DCE9-F98B294708D5}"/>
              </a:ext>
            </a:extLst>
          </p:cNvPr>
          <p:cNvSpPr txBox="1"/>
          <p:nvPr/>
        </p:nvSpPr>
        <p:spPr>
          <a:xfrm>
            <a:off x="3716593" y="3323059"/>
            <a:ext cx="11592232" cy="2219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Free User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will be able to stream but to a certain limitation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Premium users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(weekly, monthly &amp; yearly) – will be able to stream premium contents in exchange of a certain amount of cost.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89E98-5545-8FEC-2FEB-BA9021815243}"/>
              </a:ext>
            </a:extLst>
          </p:cNvPr>
          <p:cNvSpPr txBox="1"/>
          <p:nvPr/>
        </p:nvSpPr>
        <p:spPr>
          <a:xfrm>
            <a:off x="3092673" y="2306635"/>
            <a:ext cx="11592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0DAB-F7E9-90B1-1000-71DB93E31A6D}"/>
              </a:ext>
            </a:extLst>
          </p:cNvPr>
          <p:cNvSpPr txBox="1"/>
          <p:nvPr/>
        </p:nvSpPr>
        <p:spPr>
          <a:xfrm>
            <a:off x="3716593" y="6792530"/>
            <a:ext cx="11592232" cy="1481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our system admins are also user. They can access any contents , update, edit and so on.</a:t>
            </a:r>
          </a:p>
        </p:txBody>
      </p:sp>
    </p:spTree>
    <p:extLst>
      <p:ext uri="{BB962C8B-B14F-4D97-AF65-F5344CB8AC3E}">
        <p14:creationId xmlns:p14="http://schemas.microsoft.com/office/powerpoint/2010/main" val="770732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88AB6C-7960-87D6-0275-F113153E966A}"/>
              </a:ext>
            </a:extLst>
          </p:cNvPr>
          <p:cNvSpPr txBox="1"/>
          <p:nvPr/>
        </p:nvSpPr>
        <p:spPr>
          <a:xfrm>
            <a:off x="915020" y="713678"/>
            <a:ext cx="14957946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>
                <a:solidFill>
                  <a:srgbClr val="4EBC9D"/>
                </a:solidFill>
                <a:latin typeface="Ubuntu"/>
                <a:ea typeface="Ubuntu"/>
                <a:cs typeface="Ubuntu"/>
                <a:sym typeface="Ubuntu"/>
              </a:rPr>
              <a:t>9. Conclusion &amp; Future Work</a:t>
            </a:r>
            <a:endParaRPr lang="en-US" sz="8300" dirty="0">
              <a:solidFill>
                <a:srgbClr val="4EBC9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922C6-7D79-36D1-F7D4-96C350507D4A}"/>
              </a:ext>
            </a:extLst>
          </p:cNvPr>
          <p:cNvSpPr txBox="1"/>
          <p:nvPr/>
        </p:nvSpPr>
        <p:spPr>
          <a:xfrm>
            <a:off x="1934981" y="2802658"/>
            <a:ext cx="15387546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Online streaming platforms have disrupted traditional television and media consumption </a:t>
            </a:r>
          </a:p>
          <a:p>
            <a:pPr algn="l"/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habits, offering a convenient and cost-effective alternative.</a:t>
            </a:r>
          </a:p>
          <a:p>
            <a:pPr algn="l"/>
            <a:endParaRPr lang="en-US" sz="32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Original content and personalized recommendations have driven user engagement </a:t>
            </a:r>
          </a:p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loyalty.</a:t>
            </a:r>
          </a:p>
          <a:p>
            <a:pPr algn="l">
              <a:lnSpc>
                <a:spcPct val="150000"/>
              </a:lnSpc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will increase contents and our own Mobile App will be available very soon 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add Mobile Banking system very soon right now it’s in maintenance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88AB6C-7960-87D6-0275-F113153E966A}"/>
              </a:ext>
            </a:extLst>
          </p:cNvPr>
          <p:cNvSpPr txBox="1"/>
          <p:nvPr/>
        </p:nvSpPr>
        <p:spPr>
          <a:xfrm>
            <a:off x="915020" y="659087"/>
            <a:ext cx="8228980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>
                <a:solidFill>
                  <a:srgbClr val="558ED5"/>
                </a:solidFill>
                <a:latin typeface="Ubuntu"/>
                <a:ea typeface="Ubuntu"/>
                <a:cs typeface="Ubuntu"/>
                <a:sym typeface="Ubuntu"/>
              </a:rPr>
              <a:t>10. References</a:t>
            </a:r>
            <a:endParaRPr lang="en-US" sz="8300" dirty="0">
              <a:solidFill>
                <a:srgbClr val="558ED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922C6-7D79-36D1-F7D4-96C350507D4A}"/>
              </a:ext>
            </a:extLst>
          </p:cNvPr>
          <p:cNvSpPr txBox="1"/>
          <p:nvPr/>
        </p:nvSpPr>
        <p:spPr>
          <a:xfrm>
            <a:off x="1934981" y="2802658"/>
            <a:ext cx="15964627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/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[1] </a:t>
            </a:r>
            <a:r>
              <a:rPr lang="en-US" sz="30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Falkowski-Gilski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, P., &amp; </a:t>
            </a:r>
            <a:r>
              <a:rPr lang="en-US" sz="30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Uhl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, T. (2020). Current trends in consumption of multimedia content </a:t>
            </a:r>
          </a:p>
          <a:p>
            <a:pPr marL="457200" indent="-457200" algn="l"/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using online streaming platforms: A user-centric survey. Computer Science Review, 37, 100268. </a:t>
            </a:r>
          </a:p>
          <a:p>
            <a:pPr marL="457200" indent="-457200" algn="l"/>
            <a:r>
              <a:rPr lang="en-US" sz="3000" b="0" i="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https://doi.org/10.1016/j.cosrev.2020.100268 </a:t>
            </a:r>
            <a:endParaRPr lang="en-US" sz="3000" b="0" i="0" u="sng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/>
            <a:endParaRPr lang="en-US" sz="30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/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[2] ZEE5. (2023). Retrieved from </a:t>
            </a:r>
            <a:r>
              <a:rPr lang="en-US" sz="3000" b="0" i="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https://www.zee5.com/</a:t>
            </a:r>
          </a:p>
          <a:p>
            <a:pPr marL="457200" indent="-457200" algn="l"/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[3] </a:t>
            </a:r>
            <a:r>
              <a:rPr lang="en-US" sz="30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Chorki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. (2023). Retrieved from </a:t>
            </a:r>
            <a:r>
              <a:rPr lang="en-US" sz="3000" b="0" i="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https://www.chorki.com.bd/</a:t>
            </a:r>
            <a:endParaRPr lang="en-US" sz="3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hlinkClick r:id="rId4" action="ppaction://hlinksldjump"/>
            </a:endParaRPr>
          </a:p>
          <a:p>
            <a:pPr marL="457200" indent="-457200" algn="l"/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[4] Bioscope. (2023). Retrieved from </a:t>
            </a:r>
            <a:r>
              <a:rPr lang="en-US" sz="3000" b="0" i="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https://www.bioscopelive.com/en</a:t>
            </a:r>
            <a:endParaRPr lang="en-US" sz="3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/>
            <a:endParaRPr lang="en-US" sz="3000" b="0" i="0" u="sng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/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[5] Datta, H., Knox, G., &amp; </a:t>
            </a:r>
            <a:r>
              <a:rPr lang="en-US" sz="30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Bronnenberg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, B. J. (2018). Changing their tune: How consumers’ adoption </a:t>
            </a:r>
          </a:p>
          <a:p>
            <a:pPr marL="457200" indent="-457200" algn="l"/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of online streaming affects music consumption and discovery. Marketing Science, 37(1), 5-21. </a:t>
            </a:r>
          </a:p>
          <a:p>
            <a:pPr marL="457200" indent="-457200" algn="l"/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https://doi.org/10.1287/mksc.2017.1066</a:t>
            </a:r>
            <a:endParaRPr lang="en-US" sz="30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889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3"/>
          <p:cNvGrpSpPr/>
          <p:nvPr/>
        </p:nvGrpSpPr>
        <p:grpSpPr>
          <a:xfrm>
            <a:off x="-2217778" y="-1744095"/>
            <a:ext cx="5520844" cy="5545590"/>
            <a:chOff x="1813" y="0"/>
            <a:chExt cx="809173" cy="812800"/>
          </a:xfrm>
        </p:grpSpPr>
        <p:sp>
          <p:nvSpPr>
            <p:cNvPr id="279" name="Google Shape;27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3"/>
          <p:cNvSpPr txBox="1"/>
          <p:nvPr/>
        </p:nvSpPr>
        <p:spPr>
          <a:xfrm>
            <a:off x="5231822" y="3801495"/>
            <a:ext cx="7824355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Thank you!</a:t>
            </a:r>
            <a:endParaRPr sz="11000" dirty="0"/>
          </a:p>
        </p:txBody>
      </p:sp>
      <p:sp>
        <p:nvSpPr>
          <p:cNvPr id="283" name="Google Shape;283;p13"/>
          <p:cNvSpPr/>
          <p:nvPr/>
        </p:nvSpPr>
        <p:spPr>
          <a:xfrm>
            <a:off x="16112729" y="6820657"/>
            <a:ext cx="4853532" cy="4875287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537;g181e5b8c95d_0_343">
            <a:extLst>
              <a:ext uri="{FF2B5EF4-FFF2-40B4-BE49-F238E27FC236}">
                <a16:creationId xmlns:a16="http://schemas.microsoft.com/office/drawing/2014/main" id="{87A82B03-F978-A787-522C-D9EEEFC913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4891" t="10950" r="2919" b="15008"/>
          <a:stretch/>
        </p:blipFill>
        <p:spPr>
          <a:xfrm>
            <a:off x="13953602" y="4890660"/>
            <a:ext cx="5210621" cy="560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/>
          <p:nvPr/>
        </p:nvSpPr>
        <p:spPr>
          <a:xfrm>
            <a:off x="-2217778" y="-1744095"/>
            <a:ext cx="5520844" cy="554559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4EBC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3"/>
          <p:cNvSpPr txBox="1"/>
          <p:nvPr/>
        </p:nvSpPr>
        <p:spPr>
          <a:xfrm>
            <a:off x="6479988" y="80748"/>
            <a:ext cx="5328023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sng" strike="noStrike" cap="none" dirty="0">
                <a:solidFill>
                  <a:srgbClr val="F28383"/>
                </a:solidFill>
                <a:latin typeface="Ubuntu"/>
                <a:ea typeface="Ubuntu"/>
                <a:cs typeface="Ubuntu"/>
                <a:sym typeface="Ubuntu"/>
              </a:rPr>
              <a:t>Outline</a:t>
            </a:r>
            <a:endParaRPr sz="11000" u="sng" dirty="0">
              <a:solidFill>
                <a:srgbClr val="F28383"/>
              </a:solidFill>
            </a:endParaRPr>
          </a:p>
        </p:txBody>
      </p:sp>
      <p:grpSp>
        <p:nvGrpSpPr>
          <p:cNvPr id="282" name="Google Shape;282;p13"/>
          <p:cNvGrpSpPr/>
          <p:nvPr/>
        </p:nvGrpSpPr>
        <p:grpSpPr>
          <a:xfrm>
            <a:off x="15250162" y="7219326"/>
            <a:ext cx="4853532" cy="4875287"/>
            <a:chOff x="1813" y="0"/>
            <a:chExt cx="809173" cy="812800"/>
          </a:xfrm>
        </p:grpSpPr>
        <p:sp>
          <p:nvSpPr>
            <p:cNvPr id="283" name="Google Shape;28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00"/>
                </a:solidFill>
              </a:endParaRPr>
            </a:p>
          </p:txBody>
        </p:sp>
        <p:sp>
          <p:nvSpPr>
            <p:cNvPr id="284" name="Google Shape;28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36EF73-9B4F-05A1-3E50-C0DE874FC037}"/>
              </a:ext>
            </a:extLst>
          </p:cNvPr>
          <p:cNvSpPr txBox="1"/>
          <p:nvPr/>
        </p:nvSpPr>
        <p:spPr>
          <a:xfrm>
            <a:off x="4518408" y="2024491"/>
            <a:ext cx="11072878" cy="770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500" b="1" dirty="0">
                <a:solidFill>
                  <a:schemeClr val="tx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500" b="1" dirty="0">
                <a:solidFill>
                  <a:schemeClr val="tx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Literature Review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500" b="1" dirty="0">
                <a:solidFill>
                  <a:schemeClr val="tx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Motivation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500" b="1" dirty="0">
                <a:solidFill>
                  <a:schemeClr val="tx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500" b="1" dirty="0">
                <a:solidFill>
                  <a:schemeClr val="tx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Requirements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500" b="1" dirty="0">
                <a:solidFill>
                  <a:schemeClr val="tx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Proposed Model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500" b="1" dirty="0">
                <a:solidFill>
                  <a:schemeClr val="tx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Implementation &amp; Result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500" b="1" dirty="0">
                <a:solidFill>
                  <a:schemeClr val="tx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System User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500" b="1" dirty="0">
                <a:solidFill>
                  <a:schemeClr val="tx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Conclusion &amp; Future Work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500" b="1" dirty="0">
                <a:solidFill>
                  <a:schemeClr val="tx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References</a:t>
            </a:r>
          </a:p>
          <a:p>
            <a:endParaRPr lang="en-US" sz="4500" b="1" dirty="0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57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5;p1">
            <a:extLst>
              <a:ext uri="{FF2B5EF4-FFF2-40B4-BE49-F238E27FC236}">
                <a16:creationId xmlns:a16="http://schemas.microsoft.com/office/drawing/2014/main" id="{84EF7A81-0852-0890-7387-5C4F19548708}"/>
              </a:ext>
            </a:extLst>
          </p:cNvPr>
          <p:cNvSpPr/>
          <p:nvPr/>
        </p:nvSpPr>
        <p:spPr>
          <a:xfrm>
            <a:off x="14488825" y="7364874"/>
            <a:ext cx="5358152" cy="503241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558E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1615553" y="481275"/>
            <a:ext cx="8843100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 dirty="0">
                <a:solidFill>
                  <a:srgbClr val="558ED5"/>
                </a:solidFill>
                <a:latin typeface="Ubuntu"/>
                <a:ea typeface="Ubuntu"/>
                <a:cs typeface="Ubuntu"/>
                <a:sym typeface="Ubuntu"/>
              </a:rPr>
              <a:t>1. Introduction</a:t>
            </a:r>
            <a:endParaRPr dirty="0">
              <a:solidFill>
                <a:srgbClr val="558ED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067BE-CE4E-BD3F-E8F5-8381B1E52863}"/>
              </a:ext>
            </a:extLst>
          </p:cNvPr>
          <p:cNvSpPr txBox="1"/>
          <p:nvPr/>
        </p:nvSpPr>
        <p:spPr>
          <a:xfrm>
            <a:off x="2136567" y="2359214"/>
            <a:ext cx="130391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 OTT streaming platform is a website or application that allows users to </a:t>
            </a:r>
          </a:p>
          <a:p>
            <a:pPr algn="just"/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access a variety of video and audio content on demand.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196E3-1128-5D66-EB31-65FE7467C571}"/>
              </a:ext>
            </a:extLst>
          </p:cNvPr>
          <p:cNvSpPr txBox="1"/>
          <p:nvPr/>
        </p:nvSpPr>
        <p:spPr>
          <a:xfrm>
            <a:off x="2136567" y="3950963"/>
            <a:ext cx="137524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Users can watch movies, TV shows, documentaries, music videos, live events, </a:t>
            </a:r>
          </a:p>
          <a:p>
            <a:pPr algn="just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other types of content.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A4F35-A0C8-AA83-D20C-7824C6789221}"/>
              </a:ext>
            </a:extLst>
          </p:cNvPr>
          <p:cNvSpPr txBox="1"/>
          <p:nvPr/>
        </p:nvSpPr>
        <p:spPr>
          <a:xfrm>
            <a:off x="2136567" y="5542712"/>
            <a:ext cx="141259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can be accessed on multiple devices personalized recommendations </a:t>
            </a:r>
          </a:p>
          <a:p>
            <a:pPr algn="just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users' viewing history and preferences.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62996-2827-A613-8672-91FDBA08EA84}"/>
              </a:ext>
            </a:extLst>
          </p:cNvPr>
          <p:cNvSpPr txBox="1"/>
          <p:nvPr/>
        </p:nvSpPr>
        <p:spPr>
          <a:xfrm>
            <a:off x="2200408" y="7134461"/>
            <a:ext cx="130038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platform may have limit access to certain types of content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in-terms  of </a:t>
            </a:r>
          </a:p>
          <a:p>
            <a:pPr algn="just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subscription based users.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[1]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54DD5F96-9F4A-AEAF-147C-07FD1DC067C6}"/>
              </a:ext>
            </a:extLst>
          </p:cNvPr>
          <p:cNvSpPr/>
          <p:nvPr/>
        </p:nvSpPr>
        <p:spPr>
          <a:xfrm>
            <a:off x="-1199212" y="7105861"/>
            <a:ext cx="4920388" cy="473636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1510649" y="695076"/>
            <a:ext cx="10622211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>
                <a:solidFill>
                  <a:srgbClr val="F28383"/>
                </a:solidFill>
                <a:latin typeface="Ubuntu"/>
                <a:ea typeface="Ubuntu"/>
                <a:cs typeface="Ubuntu"/>
                <a:sym typeface="Ubuntu"/>
              </a:rPr>
              <a:t>2. Literature Review</a:t>
            </a:r>
            <a:endParaRPr lang="en-US" sz="8300" dirty="0">
              <a:solidFill>
                <a:srgbClr val="F2838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62D98-F13F-09AF-A6A7-4EC6D25D6396}"/>
              </a:ext>
            </a:extLst>
          </p:cNvPr>
          <p:cNvSpPr txBox="1"/>
          <p:nvPr/>
        </p:nvSpPr>
        <p:spPr>
          <a:xfrm>
            <a:off x="2564243" y="3161878"/>
            <a:ext cx="1458764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streaming platforms have grown in popularity</a:t>
            </a:r>
          </a:p>
          <a:p>
            <a:endParaRPr lang="e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Younger generations are more likely to use online streaming platforms than </a:t>
            </a:r>
          </a:p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traditional TV.</a:t>
            </a:r>
          </a:p>
          <a:p>
            <a:endParaRPr lang="e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Original content on online streaming platforms is a major driver of user engagement.</a:t>
            </a:r>
          </a:p>
          <a:p>
            <a:endParaRPr lang="e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competition in the industry with new platforms entering the market.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oogle Shape;170;p6">
            <a:extLst>
              <a:ext uri="{FF2B5EF4-FFF2-40B4-BE49-F238E27FC236}">
                <a16:creationId xmlns:a16="http://schemas.microsoft.com/office/drawing/2014/main" id="{30BC8593-E426-8DF1-0BFC-FF0A327B7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24" t="2985" r="22018" b="2522"/>
          <a:stretch/>
        </p:blipFill>
        <p:spPr>
          <a:xfrm>
            <a:off x="14907000" y="7433187"/>
            <a:ext cx="3381000" cy="305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377FA5-44A8-A886-5A59-5C07E313C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843" y="1743075"/>
            <a:ext cx="11710345" cy="6829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E5555-BDEF-8D55-156B-DD777419DAC4}"/>
              </a:ext>
            </a:extLst>
          </p:cNvPr>
          <p:cNvSpPr txBox="1"/>
          <p:nvPr/>
        </p:nvSpPr>
        <p:spPr>
          <a:xfrm>
            <a:off x="7300452" y="8735153"/>
            <a:ext cx="39260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–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of OTT </a:t>
            </a:r>
          </a:p>
          <a:p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4A9AD-08A9-8892-E44C-534665D30DCF}"/>
              </a:ext>
            </a:extLst>
          </p:cNvPr>
          <p:cNvSpPr txBox="1"/>
          <p:nvPr/>
        </p:nvSpPr>
        <p:spPr>
          <a:xfrm>
            <a:off x="4523544" y="775273"/>
            <a:ext cx="9674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Rapidly Increment of OTT Streaming Platform now days</a:t>
            </a:r>
          </a:p>
        </p:txBody>
      </p:sp>
    </p:spTree>
    <p:extLst>
      <p:ext uri="{BB962C8B-B14F-4D97-AF65-F5344CB8AC3E}">
        <p14:creationId xmlns:p14="http://schemas.microsoft.com/office/powerpoint/2010/main" val="15582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5791338" y="6417691"/>
            <a:ext cx="9228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-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Popular OTT Platform in Bangla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[2] [3] [4]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3F13D-78E8-730A-16C5-13CCD628A46E}"/>
              </a:ext>
            </a:extLst>
          </p:cNvPr>
          <p:cNvSpPr txBox="1"/>
          <p:nvPr/>
        </p:nvSpPr>
        <p:spPr>
          <a:xfrm>
            <a:off x="1138947" y="660570"/>
            <a:ext cx="7001811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>
                <a:solidFill>
                  <a:srgbClr val="4EBC9D"/>
                </a:solidFill>
                <a:latin typeface="Ubuntu"/>
                <a:ea typeface="Ubuntu"/>
                <a:cs typeface="Ubuntu"/>
                <a:sym typeface="Ubuntu"/>
              </a:rPr>
              <a:t>3. Motivation</a:t>
            </a:r>
            <a:endParaRPr lang="en-US" sz="8300" dirty="0">
              <a:solidFill>
                <a:srgbClr val="4EBC9D"/>
              </a:solidFill>
            </a:endParaRPr>
          </a:p>
        </p:txBody>
      </p:sp>
      <p:pic>
        <p:nvPicPr>
          <p:cNvPr id="4" name="Picture 2" descr="File:Chorki Logo.png - Wikimedia Commons">
            <a:extLst>
              <a:ext uri="{FF2B5EF4-FFF2-40B4-BE49-F238E27FC236}">
                <a16:creationId xmlns:a16="http://schemas.microsoft.com/office/drawing/2014/main" id="{2B71B7AB-98CE-24CC-A282-BA47333CD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96" y="2829262"/>
            <a:ext cx="5295879" cy="341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oscope | 503">
            <a:extLst>
              <a:ext uri="{FF2B5EF4-FFF2-40B4-BE49-F238E27FC236}">
                <a16:creationId xmlns:a16="http://schemas.microsoft.com/office/drawing/2014/main" id="{0988981C-8CAF-694D-D087-DD7D6844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3488" y="2976989"/>
            <a:ext cx="4635091" cy="309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FC16A3-5B6F-E641-980B-20EE25496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421" y="1372959"/>
            <a:ext cx="6891338" cy="6325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F61344-40D4-4FB1-DEC8-D78C41E83BDF}"/>
              </a:ext>
            </a:extLst>
          </p:cNvPr>
          <p:cNvSpPr txBox="1"/>
          <p:nvPr/>
        </p:nvSpPr>
        <p:spPr>
          <a:xfrm>
            <a:off x="3028949" y="7608581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Preview system before login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Subscription cost matters </a:t>
            </a:r>
          </a:p>
        </p:txBody>
      </p:sp>
    </p:spTree>
    <p:extLst>
      <p:ext uri="{BB962C8B-B14F-4D97-AF65-F5344CB8AC3E}">
        <p14:creationId xmlns:p14="http://schemas.microsoft.com/office/powerpoint/2010/main" val="2849483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54DD5F96-9F4A-AEAF-147C-07FD1DC067C6}"/>
              </a:ext>
            </a:extLst>
          </p:cNvPr>
          <p:cNvSpPr/>
          <p:nvPr/>
        </p:nvSpPr>
        <p:spPr>
          <a:xfrm>
            <a:off x="14691405" y="6905910"/>
            <a:ext cx="4920388" cy="473636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1953562" y="623638"/>
            <a:ext cx="9938479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>
                <a:solidFill>
                  <a:srgbClr val="558ED5"/>
                </a:solidFill>
                <a:latin typeface="Ubuntu"/>
                <a:ea typeface="Ubuntu"/>
                <a:cs typeface="Ubuntu"/>
                <a:sym typeface="Ubuntu"/>
              </a:rPr>
              <a:t>4. Objectives</a:t>
            </a:r>
            <a:endParaRPr lang="en-US" sz="8300" dirty="0">
              <a:solidFill>
                <a:srgbClr val="558ED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62D98-F13F-09AF-A6A7-4EC6D25D6396}"/>
              </a:ext>
            </a:extLst>
          </p:cNvPr>
          <p:cNvSpPr txBox="1"/>
          <p:nvPr/>
        </p:nvSpPr>
        <p:spPr>
          <a:xfrm>
            <a:off x="2621394" y="2303873"/>
            <a:ext cx="130167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 a user-friendly platform that offers easy navigation and a seamless </a:t>
            </a:r>
          </a:p>
          <a:p>
            <a:pPr lvl="1"/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 with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low cost subscription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Google Shape;170;p6">
            <a:extLst>
              <a:ext uri="{FF2B5EF4-FFF2-40B4-BE49-F238E27FC236}">
                <a16:creationId xmlns:a16="http://schemas.microsoft.com/office/drawing/2014/main" id="{30BC8593-E426-8DF1-0BFC-FF0A327B7C9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22024" t="2985" r="22018" b="2522"/>
          <a:stretch/>
        </p:blipFill>
        <p:spPr>
          <a:xfrm>
            <a:off x="0" y="7436719"/>
            <a:ext cx="3381000" cy="30526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D9C84-1222-81D3-7E8F-1E491E3621D1}"/>
              </a:ext>
            </a:extLst>
          </p:cNvPr>
          <p:cNvSpPr txBox="1"/>
          <p:nvPr/>
        </p:nvSpPr>
        <p:spPr>
          <a:xfrm>
            <a:off x="2621394" y="3689178"/>
            <a:ext cx="128873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 a vast collection of high-quality video on demand, including movies, TV shows, documentaries, and live events.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46C3C1-8714-FE1F-3C8A-503C29587236}"/>
              </a:ext>
            </a:extLst>
          </p:cNvPr>
          <p:cNvSpPr txBox="1"/>
          <p:nvPr/>
        </p:nvSpPr>
        <p:spPr>
          <a:xfrm>
            <a:off x="2621394" y="4986025"/>
            <a:ext cx="9744074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Giving a preview to the users before registration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0283C-BB05-A886-E028-BBE0E89EA8ED}"/>
              </a:ext>
            </a:extLst>
          </p:cNvPr>
          <p:cNvSpPr txBox="1"/>
          <p:nvPr/>
        </p:nvSpPr>
        <p:spPr>
          <a:xfrm>
            <a:off x="2621394" y="5978767"/>
            <a:ext cx="9744074" cy="742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24/7 customer support</a:t>
            </a:r>
          </a:p>
        </p:txBody>
      </p:sp>
    </p:spTree>
    <p:extLst>
      <p:ext uri="{BB962C8B-B14F-4D97-AF65-F5344CB8AC3E}">
        <p14:creationId xmlns:p14="http://schemas.microsoft.com/office/powerpoint/2010/main" val="7629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2A566D-97CD-2821-6E5E-0AFB3E4845E4}"/>
              </a:ext>
            </a:extLst>
          </p:cNvPr>
          <p:cNvSpPr txBox="1"/>
          <p:nvPr/>
        </p:nvSpPr>
        <p:spPr>
          <a:xfrm>
            <a:off x="1522752" y="506178"/>
            <a:ext cx="10815402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>
                <a:solidFill>
                  <a:srgbClr val="F28383"/>
                </a:solidFill>
                <a:latin typeface="Ubuntu"/>
                <a:ea typeface="Ubuntu"/>
                <a:cs typeface="Ubuntu"/>
                <a:sym typeface="Ubuntu"/>
              </a:rPr>
              <a:t>5. Requirements</a:t>
            </a:r>
            <a:endParaRPr lang="en-US" sz="8300" dirty="0">
              <a:solidFill>
                <a:srgbClr val="F28383"/>
              </a:solidFill>
            </a:endParaRPr>
          </a:p>
        </p:txBody>
      </p:sp>
      <p:grpSp>
        <p:nvGrpSpPr>
          <p:cNvPr id="155" name="Google Shape;155;p6"/>
          <p:cNvGrpSpPr/>
          <p:nvPr/>
        </p:nvGrpSpPr>
        <p:grpSpPr>
          <a:xfrm>
            <a:off x="-2625653" y="7516075"/>
            <a:ext cx="5517120" cy="5541850"/>
            <a:chOff x="1813" y="0"/>
            <a:chExt cx="809173" cy="812800"/>
          </a:xfrm>
        </p:grpSpPr>
        <p:sp>
          <p:nvSpPr>
            <p:cNvPr id="156" name="Google Shape;156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B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15464941" y="-2248649"/>
            <a:ext cx="5098006" cy="5120857"/>
            <a:chOff x="1813" y="0"/>
            <a:chExt cx="809173" cy="812800"/>
          </a:xfrm>
        </p:grpSpPr>
        <p:sp>
          <p:nvSpPr>
            <p:cNvPr id="159" name="Google Shape;159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4E833A2-FF85-85BF-3186-C53D1C1FB4C1}"/>
              </a:ext>
            </a:extLst>
          </p:cNvPr>
          <p:cNvSpPr txBox="1"/>
          <p:nvPr/>
        </p:nvSpPr>
        <p:spPr>
          <a:xfrm>
            <a:off x="2891467" y="5482767"/>
            <a:ext cx="11592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endParaRPr lang="en-US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1A341-BEFF-48F1-DCE9-F98B294708D5}"/>
              </a:ext>
            </a:extLst>
          </p:cNvPr>
          <p:cNvSpPr txBox="1"/>
          <p:nvPr/>
        </p:nvSpPr>
        <p:spPr>
          <a:xfrm>
            <a:off x="3716593" y="3323059"/>
            <a:ext cx="11592232" cy="1481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– Minimum 2 GB (for smoothly run a browser)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good internet connection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89E98-5545-8FEC-2FEB-BA9021815243}"/>
              </a:ext>
            </a:extLst>
          </p:cNvPr>
          <p:cNvSpPr txBox="1"/>
          <p:nvPr/>
        </p:nvSpPr>
        <p:spPr>
          <a:xfrm>
            <a:off x="3092673" y="2306635"/>
            <a:ext cx="11592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5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  <a:endParaRPr lang="en-US" sz="5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40DAB-F7E9-90B1-1000-71DB93E31A6D}"/>
              </a:ext>
            </a:extLst>
          </p:cNvPr>
          <p:cNvSpPr txBox="1"/>
          <p:nvPr/>
        </p:nvSpPr>
        <p:spPr>
          <a:xfrm>
            <a:off x="3872709" y="6407690"/>
            <a:ext cx="11592232" cy="1481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compatible Browser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812</Words>
  <Application>Microsoft Office PowerPoint</Application>
  <PresentationFormat>Custom</PresentationFormat>
  <Paragraphs>128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Ubuntu</vt:lpstr>
      <vt:lpstr>Calibri</vt:lpstr>
      <vt:lpstr>Bahnschrift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Rashad Khan</dc:creator>
  <cp:lastModifiedBy>Rashad Khan</cp:lastModifiedBy>
  <cp:revision>48</cp:revision>
  <dcterms:created xsi:type="dcterms:W3CDTF">2006-08-16T00:00:00Z</dcterms:created>
  <dcterms:modified xsi:type="dcterms:W3CDTF">2023-03-11T19:00:04Z</dcterms:modified>
</cp:coreProperties>
</file>